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5" r:id="rId3"/>
    <p:sldId id="306" r:id="rId4"/>
    <p:sldId id="322" r:id="rId5"/>
    <p:sldId id="272" r:id="rId6"/>
    <p:sldId id="273" r:id="rId7"/>
    <p:sldId id="274" r:id="rId8"/>
    <p:sldId id="279" r:id="rId9"/>
    <p:sldId id="280" r:id="rId10"/>
    <p:sldId id="283" r:id="rId11"/>
    <p:sldId id="286" r:id="rId12"/>
    <p:sldId id="310" r:id="rId13"/>
    <p:sldId id="321" r:id="rId14"/>
    <p:sldId id="320" r:id="rId15"/>
    <p:sldId id="313" r:id="rId16"/>
    <p:sldId id="314" r:id="rId17"/>
    <p:sldId id="324" r:id="rId18"/>
    <p:sldId id="323" r:id="rId19"/>
    <p:sldId id="325" r:id="rId20"/>
    <p:sldId id="328" r:id="rId21"/>
    <p:sldId id="266" r:id="rId22"/>
    <p:sldId id="261" r:id="rId23"/>
    <p:sldId id="290" r:id="rId24"/>
    <p:sldId id="294" r:id="rId25"/>
    <p:sldId id="296" r:id="rId26"/>
    <p:sldId id="312" r:id="rId27"/>
    <p:sldId id="262" r:id="rId28"/>
    <p:sldId id="268" r:id="rId29"/>
    <p:sldId id="271" r:id="rId30"/>
    <p:sldId id="307" r:id="rId31"/>
    <p:sldId id="308" r:id="rId32"/>
    <p:sldId id="309" r:id="rId33"/>
    <p:sldId id="316" r:id="rId34"/>
    <p:sldId id="318" r:id="rId35"/>
    <p:sldId id="319" r:id="rId36"/>
    <p:sldId id="32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00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C596E-D82B-4FAF-848A-060AD02E9B1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8A209-F2C2-4892-8A3C-DF328B54112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C:\Users\Antonio\Desktop\temp\LOGO Energea Sin fond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24800" y="5410200"/>
            <a:ext cx="829541" cy="990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LuzSinMercurio1.wmv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43800" y="5105400"/>
            <a:ext cx="14478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ntonio\Desktop\temp\LOGO Energea Sin fo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990600"/>
            <a:ext cx="3509596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Luces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fluorescentes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Cómo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funcionan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Image result for como funciona un tubo fluoresce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8658803" cy="5015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Qué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contienen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4724400"/>
            <a:ext cx="3581400" cy="38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BO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35 miligramos de Mercurio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53191"/>
          <a:stretch>
            <a:fillRect/>
          </a:stretch>
        </p:blipFill>
        <p:spPr bwMode="auto">
          <a:xfrm>
            <a:off x="609600" y="2362200"/>
            <a:ext cx="8001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b="91489"/>
          <a:stretch>
            <a:fillRect/>
          </a:stretch>
        </p:blipFill>
        <p:spPr bwMode="auto">
          <a:xfrm>
            <a:off x="609600" y="1981200"/>
            <a:ext cx="8001000" cy="36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95400"/>
            <a:ext cx="7162800" cy="56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BO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Contenido promedio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BO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1905000"/>
            <a:ext cx="20574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828800" y="5029200"/>
            <a:ext cx="457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Vidrio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Polvo fluorescente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Conectores metálicos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Plástico</a:t>
            </a:r>
            <a:r>
              <a:rPr kumimoji="0" lang="es-BO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(focos ahorradores)</a:t>
            </a:r>
            <a:endParaRPr kumimoji="0" lang="es-BO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Lámparas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SAP</a:t>
            </a:r>
            <a:b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Cómo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funcionan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798637"/>
            <a:ext cx="8686800" cy="944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BO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Tubo a</a:t>
            </a:r>
            <a:r>
              <a:rPr kumimoji="0" lang="es-BO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s-BO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alta presión</a:t>
            </a:r>
            <a:r>
              <a:rPr kumimoji="0" lang="es-BO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con sodio, mercurio y usualmente xenón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23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</a:t>
            </a:r>
            <a:r>
              <a:rPr lang="es-BO" sz="2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tubo interior hecho con compuestos de aluminio para resistir la corrosión de los elementos alcalinos</a:t>
            </a:r>
            <a:endParaRPr kumimoji="0" lang="es-BO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895600" y="5334000"/>
            <a:ext cx="29718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Vidrio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Sodio</a:t>
            </a:r>
            <a:endParaRPr kumimoji="0" lang="es-BO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Conectores </a:t>
            </a: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metálicos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2336" y="3549134"/>
            <a:ext cx="2459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Luces</a:t>
            </a:r>
            <a:r>
              <a:rPr lang="en-US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fluorescentes</a:t>
            </a:r>
            <a:endParaRPr lang="en-US" dirty="0"/>
          </a:p>
        </p:txBody>
      </p:sp>
      <p:pic>
        <p:nvPicPr>
          <p:cNvPr id="11266" name="Picture 2" descr="http://edisontechcenter.org/lighting/sodiumLamps/sodiumLamp400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937260" cy="1524000"/>
          </a:xfrm>
          <a:prstGeom prst="rect">
            <a:avLst/>
          </a:prstGeom>
          <a:noFill/>
        </p:spPr>
      </p:pic>
      <p:pic>
        <p:nvPicPr>
          <p:cNvPr id="11268" name="Picture 4" descr="http://edisontechcenter.org/lighting/sodiumLamps/SodiumLampDiag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819400"/>
            <a:ext cx="7143747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Lámparas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descarga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y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Haluro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295400"/>
            <a:ext cx="5486400" cy="2971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BO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Se usa el vapor de mercurio para crear la luz mediante la descarga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Lámparas de </a:t>
            </a:r>
            <a:r>
              <a:rPr lang="es-BO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Haluro</a:t>
            </a: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metálico usan compuestos halógenos para incrementar el efecto</a:t>
            </a:r>
            <a:endParaRPr kumimoji="0" lang="es-BO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20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</a:t>
            </a: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tubo interior hecho con compuestos de aluminio para resistir la corrosión de los elementos alcalinos</a:t>
            </a:r>
            <a:endParaRPr kumimoji="0" lang="es-BO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2" name="Picture 2" descr="http://edisontechcenter.org/lighting/mercVapor/MercVapDiagram300.jpg"/>
          <p:cNvPicPr>
            <a:picLocks noChangeAspect="1" noChangeArrowheads="1"/>
          </p:cNvPicPr>
          <p:nvPr/>
        </p:nvPicPr>
        <p:blipFill>
          <a:blip r:embed="rId2" cstate="print"/>
          <a:srcRect b="15190"/>
          <a:stretch>
            <a:fillRect/>
          </a:stretch>
        </p:blipFill>
        <p:spPr bwMode="auto">
          <a:xfrm>
            <a:off x="5867400" y="905204"/>
            <a:ext cx="3048000" cy="5876596"/>
          </a:xfrm>
          <a:prstGeom prst="rect">
            <a:avLst/>
          </a:prstGeom>
          <a:noFill/>
        </p:spPr>
      </p:pic>
      <p:pic>
        <p:nvPicPr>
          <p:cNvPr id="46086" name="Picture 6" descr="http://edisontechcenter.org/lighting/MetalHalide/Metal_halide_Wiki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333875"/>
            <a:ext cx="3295012" cy="2295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Qué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contienen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4724400"/>
            <a:ext cx="3581400" cy="38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BO" sz="1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35 miligramos de Mercurio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48276"/>
          <a:stretch>
            <a:fillRect/>
          </a:stretch>
        </p:blipFill>
        <p:spPr bwMode="auto">
          <a:xfrm>
            <a:off x="815340" y="2859314"/>
            <a:ext cx="6957060" cy="331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85825"/>
            <a:ext cx="68294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096000" y="1143000"/>
            <a:ext cx="1143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96000" y="2819400"/>
            <a:ext cx="1143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72200" y="4495800"/>
            <a:ext cx="1143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0"/>
            <a:ext cx="5334000" cy="1470025"/>
          </a:xfrm>
        </p:spPr>
        <p:txBody>
          <a:bodyPr/>
          <a:lstStyle/>
          <a:p>
            <a:r>
              <a:rPr lang="en-US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lang="en-US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adecuada</a:t>
            </a:r>
            <a:endParaRPr lang="en-US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733800" cy="337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3962400" y="1676400"/>
            <a:ext cx="4953000" cy="3505200"/>
          </a:xfrm>
        </p:spPr>
        <p:txBody>
          <a:bodyPr>
            <a:normAutofit fontScale="92500" lnSpcReduction="20000"/>
          </a:bodyPr>
          <a:lstStyle/>
          <a:p>
            <a:r>
              <a:rPr lang="es-B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Fichas temáticas</a:t>
            </a:r>
          </a:p>
          <a:p>
            <a:endParaRPr lang="es-BO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Guía para la Gestión Integral de Residuos Peligrosos</a:t>
            </a:r>
            <a:br>
              <a:rPr lang="es-B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s-BO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Centro Coordinador del Convenio de Basilea Para LATAM y el Caribe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76200"/>
            <a:ext cx="5334000" cy="1241425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lang="en-US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adecuada</a:t>
            </a:r>
            <a:r>
              <a:rPr lang="en-US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Focos</a:t>
            </a:r>
            <a:r>
              <a:rPr lang="en-US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Fluorescentes</a:t>
            </a:r>
            <a:endParaRPr lang="en-US" sz="36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590800"/>
            <a:ext cx="2057400" cy="12192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Quebrado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ambiente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controlado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486400" y="2057400"/>
            <a:ext cx="2514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Captura de vapor de mercurio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352800" y="4495800"/>
            <a:ext cx="2514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Vidrio y metal sin mercurio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8600" y="2590800"/>
            <a:ext cx="2057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Transporte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adecuado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133600" y="2971800"/>
            <a:ext cx="609600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20362010">
            <a:off x="4672838" y="2405736"/>
            <a:ext cx="844068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386587">
            <a:off x="4765358" y="3045701"/>
            <a:ext cx="842753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334000" y="3276600"/>
            <a:ext cx="25146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Destilación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6671602" y="3920198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5715000" y="44958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Confinamiento del mercurio e inmovilización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 rot="7541676">
            <a:off x="5363461" y="3898659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0800000">
            <a:off x="2743200" y="4648200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04800" y="44196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Molienda del vidrio y limpieza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 rot="16200000">
            <a:off x="3389762" y="2170561"/>
            <a:ext cx="611877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590800" y="1295400"/>
            <a:ext cx="2057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Campana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extractora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0" y="5943600"/>
            <a:ext cx="28194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Destino Final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5400000">
            <a:off x="1032802" y="5300002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743200"/>
            <a:ext cx="2057400" cy="12192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Quebrado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ambiente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controlado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486400" y="2209800"/>
            <a:ext cx="2514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Captura de vapor de mercurio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8600" y="2743200"/>
            <a:ext cx="2057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Transporte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adecuado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133600" y="3124200"/>
            <a:ext cx="609600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20362010">
            <a:off x="4672838" y="2558136"/>
            <a:ext cx="844068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386587">
            <a:off x="4765358" y="3198101"/>
            <a:ext cx="842753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562600" y="3581400"/>
            <a:ext cx="25146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Destilación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6519202" y="4301198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5715000" y="49530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Confinamiento del mercurio e inmovilización en cinabrio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 rot="7541676">
            <a:off x="5287262" y="4279659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352800" y="48006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Molienda del vidrio y limpieza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914400" y="0"/>
            <a:ext cx="7162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adecuada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Lámparas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alumbrado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público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65A6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16200000">
            <a:off x="3465962" y="2170561"/>
            <a:ext cx="611877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667000" y="1295400"/>
            <a:ext cx="2057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Campana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extractora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10800000">
            <a:off x="2590801" y="4953000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381000" y="49530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s-BO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Destino Final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2819400"/>
            <a:ext cx="2057400" cy="11430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Quebrado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en un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ambiente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controlado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581401" y="41148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Precipitación del mercurio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8600" y="2971800"/>
            <a:ext cx="2057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Transporte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adecuado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209800" y="3124200"/>
            <a:ext cx="609600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038211" y="3068860"/>
            <a:ext cx="842753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6019800" y="2819400"/>
            <a:ext cx="25146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Proceso </a:t>
            </a:r>
            <a:r>
              <a:rPr lang="es-BO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hidrometalúrgico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5400000">
            <a:off x="7052602" y="3691598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6172200" y="4267200"/>
            <a:ext cx="25146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Reacción en reactor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 rot="10800000">
            <a:off x="5562601" y="4267200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0800000">
            <a:off x="2667000" y="4191000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914400" y="0"/>
            <a:ext cx="7162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adecuada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Lámparas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alumbrado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público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65A6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Right Arrow 22"/>
          <p:cNvSpPr/>
          <p:nvPr/>
        </p:nvSpPr>
        <p:spPr>
          <a:xfrm rot="16200000">
            <a:off x="3618362" y="2322961"/>
            <a:ext cx="611877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2819400" y="1447800"/>
            <a:ext cx="2057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Campana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extractora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457200" y="4800600"/>
            <a:ext cx="2209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Hidróxido de sodio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3505200" y="55626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Cinabrio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457200" y="55626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s-BO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Destino </a:t>
            </a: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Final del vidrio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 rot="5400000">
            <a:off x="4233202" y="4986998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533400" y="4038600"/>
            <a:ext cx="2057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Solución neutralizada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10144822">
            <a:off x="2697642" y="4777912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 rot="8467779">
            <a:off x="2774637" y="5328124"/>
            <a:ext cx="601396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914400" y="0"/>
            <a:ext cx="7162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EPP 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controles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65A6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8130" name="Picture 2" descr="Image result for 3m mascara 6009"/>
          <p:cNvPicPr>
            <a:picLocks noChangeAspect="1" noChangeArrowheads="1"/>
          </p:cNvPicPr>
          <p:nvPr/>
        </p:nvPicPr>
        <p:blipFill>
          <a:blip r:embed="rId2" cstate="print"/>
          <a:srcRect b="15152"/>
          <a:stretch>
            <a:fillRect/>
          </a:stretch>
        </p:blipFill>
        <p:spPr bwMode="auto">
          <a:xfrm>
            <a:off x="228600" y="3200400"/>
            <a:ext cx="1885950" cy="1600200"/>
          </a:xfrm>
          <a:prstGeom prst="rect">
            <a:avLst/>
          </a:prstGeom>
          <a:noFill/>
        </p:spPr>
      </p:pic>
      <p:pic>
        <p:nvPicPr>
          <p:cNvPr id="48132" name="Picture 4" descr="Image result for 3m mascara 6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1753724" cy="1600200"/>
          </a:xfrm>
          <a:prstGeom prst="rect">
            <a:avLst/>
          </a:prstGeom>
          <a:noFill/>
        </p:spPr>
      </p:pic>
      <p:pic>
        <p:nvPicPr>
          <p:cNvPr id="48134" name="Picture 6" descr="Image result for extractor industri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371600"/>
            <a:ext cx="1669352" cy="1752600"/>
          </a:xfrm>
          <a:prstGeom prst="rect">
            <a:avLst/>
          </a:prstGeom>
          <a:noFill/>
        </p:spPr>
      </p:pic>
      <p:pic>
        <p:nvPicPr>
          <p:cNvPr id="48136" name="Picture 8" descr="Image result for extractor industrial manguera"/>
          <p:cNvPicPr>
            <a:picLocks noChangeAspect="1" noChangeArrowheads="1"/>
          </p:cNvPicPr>
          <p:nvPr/>
        </p:nvPicPr>
        <p:blipFill>
          <a:blip r:embed="rId5" cstate="print"/>
          <a:srcRect t="23200" b="19200"/>
          <a:stretch>
            <a:fillRect/>
          </a:stretch>
        </p:blipFill>
        <p:spPr bwMode="auto">
          <a:xfrm>
            <a:off x="2667000" y="3200400"/>
            <a:ext cx="2514600" cy="1448410"/>
          </a:xfrm>
          <a:prstGeom prst="rect">
            <a:avLst/>
          </a:prstGeom>
          <a:noFill/>
        </p:spPr>
      </p:pic>
      <p:pic>
        <p:nvPicPr>
          <p:cNvPr id="48138" name="Picture 10" descr="Image result for carbon activado"/>
          <p:cNvPicPr>
            <a:picLocks noChangeAspect="1" noChangeArrowheads="1"/>
          </p:cNvPicPr>
          <p:nvPr/>
        </p:nvPicPr>
        <p:blipFill>
          <a:blip r:embed="rId6" cstate="print"/>
          <a:srcRect l="5621"/>
          <a:stretch>
            <a:fillRect/>
          </a:stretch>
        </p:blipFill>
        <p:spPr bwMode="auto">
          <a:xfrm>
            <a:off x="5524500" y="1600200"/>
            <a:ext cx="2557960" cy="1524000"/>
          </a:xfrm>
          <a:prstGeom prst="rect">
            <a:avLst/>
          </a:prstGeom>
          <a:noFill/>
        </p:spPr>
      </p:pic>
      <p:pic>
        <p:nvPicPr>
          <p:cNvPr id="48140" name="Picture 12" descr="Image result for guantes anticorte"/>
          <p:cNvPicPr>
            <a:picLocks noChangeAspect="1" noChangeArrowheads="1"/>
          </p:cNvPicPr>
          <p:nvPr/>
        </p:nvPicPr>
        <p:blipFill>
          <a:blip r:embed="rId7" cstate="print"/>
          <a:srcRect t="9677" b="9677"/>
          <a:stretch>
            <a:fillRect/>
          </a:stretch>
        </p:blipFill>
        <p:spPr bwMode="auto">
          <a:xfrm>
            <a:off x="342900" y="5105400"/>
            <a:ext cx="1606296" cy="1295400"/>
          </a:xfrm>
          <a:prstGeom prst="rect">
            <a:avLst/>
          </a:prstGeom>
          <a:noFill/>
        </p:spPr>
      </p:pic>
      <p:pic>
        <p:nvPicPr>
          <p:cNvPr id="48142" name="Picture 14" descr="Image result for esponja limpieza industria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3200400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2209800"/>
          </a:xfrm>
        </p:spPr>
        <p:txBody>
          <a:bodyPr>
            <a:normAutofit/>
          </a:bodyPr>
          <a:lstStyle/>
          <a:p>
            <a:pPr marL="3175" indent="-3175" algn="ctr">
              <a:buNone/>
            </a:pPr>
            <a:r>
              <a:rPr lang="es-BO" dirty="0">
                <a:latin typeface="Verdana" pitchFamily="34" charset="0"/>
                <a:ea typeface="Verdana" pitchFamily="34" charset="0"/>
                <a:cs typeface="Verdana" pitchFamily="34" charset="0"/>
              </a:rPr>
              <a:t>Desarrollar soluciones en tecnología sostenible para inspirar la innovación a través del </a:t>
            </a:r>
            <a:r>
              <a:rPr lang="es-BO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ejemplo</a:t>
            </a:r>
          </a:p>
          <a:p>
            <a:pPr algn="just"/>
            <a:endParaRPr lang="es-BO" dirty="0"/>
          </a:p>
          <a:p>
            <a:pPr algn="just"/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4267200"/>
            <a:ext cx="6705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Fomentar esta cultura de tecnología sostenible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B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Antonio\Desktop\temp\LOGO Energea Sin fo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04800"/>
            <a:ext cx="1467649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76200"/>
            <a:ext cx="5334000" cy="1241425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lang="en-US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adecuada</a:t>
            </a:r>
            <a:r>
              <a:rPr lang="en-US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6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514600" y="2362200"/>
            <a:ext cx="609600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451157" y="2283702"/>
            <a:ext cx="842753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971800" y="2209800"/>
            <a:ext cx="25146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Destilación con retorta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6324600" y="20574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Confinamiento del mercurio e inmovilización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2" name="Picture 10" descr="Image result for carbon activado"/>
          <p:cNvPicPr>
            <a:picLocks noChangeAspect="1" noChangeArrowheads="1"/>
          </p:cNvPicPr>
          <p:nvPr/>
        </p:nvPicPr>
        <p:blipFill>
          <a:blip r:embed="rId2" cstate="print"/>
          <a:srcRect l="16867"/>
          <a:stretch>
            <a:fillRect/>
          </a:stretch>
        </p:blipFill>
        <p:spPr bwMode="auto">
          <a:xfrm>
            <a:off x="152400" y="1828800"/>
            <a:ext cx="2253160" cy="1524000"/>
          </a:xfrm>
          <a:prstGeom prst="rect">
            <a:avLst/>
          </a:prstGeom>
          <a:noFill/>
        </p:spPr>
      </p:pic>
      <p:pic>
        <p:nvPicPr>
          <p:cNvPr id="26" name="Picture 14" descr="Image result for esponja limpieza industrial"/>
          <p:cNvPicPr>
            <a:picLocks noChangeAspect="1" noChangeArrowheads="1"/>
          </p:cNvPicPr>
          <p:nvPr/>
        </p:nvPicPr>
        <p:blipFill>
          <a:blip r:embed="rId3" cstate="print"/>
          <a:srcRect l="5333" t="4000" r="6667" b="8000"/>
          <a:stretch>
            <a:fillRect/>
          </a:stretch>
        </p:blipFill>
        <p:spPr bwMode="auto">
          <a:xfrm>
            <a:off x="152400" y="3810000"/>
            <a:ext cx="2286000" cy="1524000"/>
          </a:xfrm>
          <a:prstGeom prst="rect">
            <a:avLst/>
          </a:prstGeom>
          <a:noFill/>
        </p:spPr>
      </p:pic>
      <p:sp>
        <p:nvSpPr>
          <p:cNvPr id="27" name="Right Arrow 26"/>
          <p:cNvSpPr/>
          <p:nvPr/>
        </p:nvSpPr>
        <p:spPr>
          <a:xfrm>
            <a:off x="2514600" y="4495800"/>
            <a:ext cx="609600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200400" y="4267200"/>
            <a:ext cx="25146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Limpeza</a:t>
            </a:r>
            <a:r>
              <a:rPr lang="es-B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con </a:t>
            </a:r>
            <a:r>
              <a:rPr lang="es-BO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polisulfuros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5486400" y="4495800"/>
            <a:ext cx="842753" cy="381000"/>
          </a:xfrm>
          <a:prstGeom prst="rightArrow">
            <a:avLst/>
          </a:prstGeom>
          <a:solidFill>
            <a:srgbClr val="29E37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6400800" y="4343400"/>
            <a:ext cx="25146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 finalizar el proceso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3000" y="381000"/>
            <a:ext cx="6553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BO" sz="28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Destino final de los residuos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magen 3" descr="C:\Users\ERICK\Documents\planta flourescentes\20181128_11412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27432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97" name="Picture 1" descr="C:\Users\Antonio\Documents\Ladrillo1.jpg"/>
          <p:cNvPicPr>
            <a:picLocks noChangeAspect="1" noChangeArrowheads="1"/>
          </p:cNvPicPr>
          <p:nvPr/>
        </p:nvPicPr>
        <p:blipFill>
          <a:blip r:embed="rId3" cstate="print"/>
          <a:srcRect l="4688" t="8333" b="22917"/>
          <a:stretch>
            <a:fillRect/>
          </a:stretch>
        </p:blipFill>
        <p:spPr bwMode="auto">
          <a:xfrm>
            <a:off x="4343400" y="1676400"/>
            <a:ext cx="3098800" cy="1676400"/>
          </a:xfrm>
          <a:prstGeom prst="rect">
            <a:avLst/>
          </a:prstGeom>
          <a:noFill/>
        </p:spPr>
      </p:pic>
      <p:pic>
        <p:nvPicPr>
          <p:cNvPr id="29699" name="Picture 3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505200"/>
            <a:ext cx="2819400" cy="1585913"/>
          </a:xfrm>
          <a:prstGeom prst="rect">
            <a:avLst/>
          </a:prstGeom>
          <a:noFill/>
        </p:spPr>
      </p:pic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Principalmente el vidrio (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+</a:t>
            </a:r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90%)</a:t>
            </a:r>
            <a:endParaRPr lang="es-BO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533400" y="5029200"/>
            <a:ext cx="68580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Metales –</a:t>
            </a:r>
            <a:r>
              <a:rPr kumimoji="0" lang="es-BO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Venta</a:t>
            </a:r>
          </a:p>
          <a:p>
            <a:pPr marL="3175" marR="0" lvl="0" indent="-31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BO" sz="28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Mercurio – Inmovilizado en forma mineral</a:t>
            </a:r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(cinabrio)</a:t>
            </a:r>
            <a:endParaRPr kumimoji="0" lang="es-B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s-BO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Fotos campaña GAMLP</a:t>
            </a:r>
          </a:p>
        </p:txBody>
      </p:sp>
      <p:pic>
        <p:nvPicPr>
          <p:cNvPr id="1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 t="12281"/>
          <a:stretch>
            <a:fillRect/>
          </a:stretch>
        </p:blipFill>
        <p:spPr bwMode="auto">
          <a:xfrm>
            <a:off x="304800" y="914400"/>
            <a:ext cx="8686800" cy="5715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14400" y="1"/>
            <a:ext cx="716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Regulación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65A6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84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419600"/>
            <a:ext cx="1524000" cy="133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Contenedores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apropiados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2590800"/>
            <a:ext cx="49530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Almacenaje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máximo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3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meses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(Norma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Boliviana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69022)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9600" y="4419600"/>
            <a:ext cx="52578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6060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3077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Sustancias sólidas potencialmente peligrosas para el medio ambiente, no especificadas en otra parte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971800" y="1066800"/>
            <a:ext cx="4419600" cy="13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Sin riesgo de rotura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BO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BO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s-BO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Etiquetados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3" name="Picture 1" descr="C:\Users\Antonio\Documents\IMG_20180427_173054.jpg"/>
          <p:cNvPicPr>
            <a:picLocks noChangeAspect="1" noChangeArrowheads="1"/>
          </p:cNvPicPr>
          <p:nvPr/>
        </p:nvPicPr>
        <p:blipFill>
          <a:blip r:embed="rId3" cstate="print"/>
          <a:srcRect l="14084" r="18310" b="12324"/>
          <a:stretch>
            <a:fillRect/>
          </a:stretch>
        </p:blipFill>
        <p:spPr bwMode="auto">
          <a:xfrm>
            <a:off x="533400" y="1143000"/>
            <a:ext cx="1674564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6200"/>
            <a:ext cx="7772400" cy="1470025"/>
          </a:xfrm>
        </p:spPr>
        <p:txBody>
          <a:bodyPr>
            <a:norm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Marco Regulatorio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75438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Convenio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Basilea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y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fichas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técnicas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1981200"/>
            <a:ext cx="64008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Movimientos transfronterizos de los desechos peligrosos y su </a:t>
            </a:r>
            <a:r>
              <a:rPr lang="es-BO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eliminación</a:t>
            </a:r>
            <a:endParaRPr lang="es-BO" sz="2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" y="2819400"/>
            <a:ext cx="4419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Convenio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Minamata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33528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BO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Ratificado por Ley 759, 18 de noviembre de 2015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8600" y="4191000"/>
            <a:ext cx="2895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Normativa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ISO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6800" y="4724400"/>
            <a:ext cx="65532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BO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Contar con un sistema de gestión de residuos implica una calificación positiva 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BO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Obligación en ISO 14001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Marco Regulatorio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3352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Ley No. 755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2667000"/>
            <a:ext cx="64008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BO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Responsabilidad del </a:t>
            </a:r>
            <a:r>
              <a:rPr lang="es-BO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Generador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Operadores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Autorizados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Gestión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Operativa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residuos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especiales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Responsabilidad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extendida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</a:t>
            </a:r>
            <a:r>
              <a:rPr lang="en-US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productor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B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/>
          </a:bodyPr>
          <a:lstStyle/>
          <a:p>
            <a:r>
              <a:rPr lang="es-BO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Campaña: </a:t>
            </a:r>
            <a:r>
              <a:rPr lang="es-BO" sz="3600" b="1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Luz Sin Mercurio</a:t>
            </a:r>
            <a:endParaRPr lang="es-BO" sz="3600" b="1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2560637"/>
            <a:ext cx="82296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Reducir y prevenir riesgos de contaminación</a:t>
            </a:r>
          </a:p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Gestión de residuos de industrias /empresas medianas/grandes como principales generadores de residuos.</a:t>
            </a:r>
          </a:p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Sensibilización y apertura al Público. Transición a tecnología LED.</a:t>
            </a:r>
            <a:endParaRPr lang="es-BO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 descr="Image result for tubo fluorescente"/>
          <p:cNvPicPr>
            <a:picLocks noChangeAspect="1" noChangeArrowheads="1"/>
          </p:cNvPicPr>
          <p:nvPr/>
        </p:nvPicPr>
        <p:blipFill>
          <a:blip r:embed="rId2" cstate="print"/>
          <a:srcRect t="34286" b="36000"/>
          <a:stretch>
            <a:fillRect/>
          </a:stretch>
        </p:blipFill>
        <p:spPr bwMode="auto">
          <a:xfrm>
            <a:off x="3505200" y="1159256"/>
            <a:ext cx="3886200" cy="898144"/>
          </a:xfrm>
          <a:prstGeom prst="rect">
            <a:avLst/>
          </a:prstGeom>
          <a:noFill/>
        </p:spPr>
      </p:pic>
      <p:pic>
        <p:nvPicPr>
          <p:cNvPr id="5" name="Picture 4" descr="Image result for foco fluorescente png"/>
          <p:cNvPicPr>
            <a:picLocks noChangeAspect="1" noChangeArrowheads="1"/>
          </p:cNvPicPr>
          <p:nvPr/>
        </p:nvPicPr>
        <p:blipFill>
          <a:blip r:embed="rId3" cstate="print"/>
          <a:srcRect l="22666" r="18667"/>
          <a:stretch>
            <a:fillRect/>
          </a:stretch>
        </p:blipFill>
        <p:spPr bwMode="auto">
          <a:xfrm>
            <a:off x="2209800" y="990600"/>
            <a:ext cx="685800" cy="11689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93083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BO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Campaña Industrias</a:t>
            </a:r>
            <a:endParaRPr lang="es-BO" sz="36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 descr="Image result for luz sin mercur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657600"/>
            <a:ext cx="2539999" cy="1905000"/>
          </a:xfrm>
          <a:prstGeom prst="rect">
            <a:avLst/>
          </a:prstGeom>
          <a:noFill/>
        </p:spPr>
      </p:pic>
      <p:pic>
        <p:nvPicPr>
          <p:cNvPr id="5" name="Picture 4" descr="Image result for luz sin mercurio"/>
          <p:cNvPicPr>
            <a:picLocks noChangeAspect="1" noChangeArrowheads="1"/>
          </p:cNvPicPr>
          <p:nvPr/>
        </p:nvPicPr>
        <p:blipFill>
          <a:blip r:embed="rId3" cstate="print"/>
          <a:srcRect l="5000"/>
          <a:stretch>
            <a:fillRect/>
          </a:stretch>
        </p:blipFill>
        <p:spPr bwMode="auto">
          <a:xfrm>
            <a:off x="609600" y="1562100"/>
            <a:ext cx="2895600" cy="1714500"/>
          </a:xfrm>
          <a:prstGeom prst="rect">
            <a:avLst/>
          </a:prstGeom>
          <a:noFill/>
        </p:spPr>
      </p:pic>
      <p:pic>
        <p:nvPicPr>
          <p:cNvPr id="6" name="Picture 5" descr="WhatsApp Image 2018-04-24 at 9.17.00 PM (2)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3676650"/>
            <a:ext cx="2514600" cy="1885950"/>
          </a:xfrm>
          <a:prstGeom prst="rect">
            <a:avLst/>
          </a:prstGeom>
        </p:spPr>
      </p:pic>
      <p:pic>
        <p:nvPicPr>
          <p:cNvPr id="7" name="Picture 6" descr="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6600" y="2631825"/>
            <a:ext cx="2537180" cy="1787775"/>
          </a:xfrm>
          <a:prstGeom prst="rect">
            <a:avLst/>
          </a:prstGeom>
        </p:spPr>
      </p:pic>
      <p:pic>
        <p:nvPicPr>
          <p:cNvPr id="8" name="Picture 7" descr="IMG_20180424_174203.jpg"/>
          <p:cNvPicPr>
            <a:picLocks noChangeAspect="1"/>
          </p:cNvPicPr>
          <p:nvPr/>
        </p:nvPicPr>
        <p:blipFill>
          <a:blip r:embed="rId6" cstate="print"/>
          <a:srcRect b="12871"/>
          <a:stretch>
            <a:fillRect/>
          </a:stretch>
        </p:blipFill>
        <p:spPr>
          <a:xfrm>
            <a:off x="5486400" y="1530790"/>
            <a:ext cx="2819400" cy="15934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97844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71600" y="152400"/>
            <a:ext cx="6324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BO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Transición a LED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10200" y="1600200"/>
            <a:ext cx="3352800" cy="3276600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Venta de focos LED</a:t>
            </a:r>
          </a:p>
          <a:p>
            <a:r>
              <a:rPr lang="es-E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 venta permite costear la gestión de foco ahorrador</a:t>
            </a:r>
          </a:p>
        </p:txBody>
      </p:sp>
      <p:pic>
        <p:nvPicPr>
          <p:cNvPr id="1026" name="Picture 2" descr="C:\Users\Antonio\Downloads\WhatsApp Image 2019-01-18 at 1.00.37 PM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143000"/>
            <a:ext cx="53340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43800" y="5105400"/>
            <a:ext cx="14478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ntonio\Desktop\temp\LOGO Energea Sin fo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"/>
            <a:ext cx="3509596" cy="4191000"/>
          </a:xfrm>
          <a:prstGeom prst="rect">
            <a:avLst/>
          </a:prstGeom>
          <a:noFill/>
        </p:spPr>
      </p:pic>
      <p:sp>
        <p:nvSpPr>
          <p:cNvPr id="5" name="Content Placeholder 4"/>
          <p:cNvSpPr txBox="1">
            <a:spLocks/>
          </p:cNvSpPr>
          <p:nvPr/>
        </p:nvSpPr>
        <p:spPr>
          <a:xfrm>
            <a:off x="304800" y="51816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www.facebook.com/energeabolivia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3200" noProof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www.energea.com.bo</a:t>
            </a: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590800" y="4419600"/>
            <a:ext cx="38862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¡Gracias!</a:t>
            </a:r>
            <a:endParaRPr kumimoji="0" lang="es-E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705600" cy="7620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Proyectos de iluminación LED</a:t>
            </a:r>
            <a:endParaRPr lang="en-US" sz="3200" dirty="0"/>
          </a:p>
        </p:txBody>
      </p:sp>
      <p:pic>
        <p:nvPicPr>
          <p:cNvPr id="1026" name="Picture 2" descr="C:\Users\Antonio\Desktop\temp\Apoyo entrevista Abya Yala\Luminaria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08890" y="348510"/>
            <a:ext cx="1840020" cy="31242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2971800"/>
            <a:ext cx="7010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5A6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Gestión de residuos de lámparas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Imagen 3" descr="C:\Users\ERICK\Documents\planta flourescentes\20181128_11412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0"/>
            <a:ext cx="24384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ntonio\Documents\IMG_20190307_122214.jpg"/>
          <p:cNvPicPr/>
          <p:nvPr/>
        </p:nvPicPr>
        <p:blipFill>
          <a:blip r:embed="rId4" cstate="print"/>
          <a:srcRect t="28897" r="6452" b="7340"/>
          <a:stretch>
            <a:fillRect/>
          </a:stretch>
        </p:blipFill>
        <p:spPr bwMode="auto">
          <a:xfrm>
            <a:off x="3352800" y="3733800"/>
            <a:ext cx="2209800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10000"/>
            <a:ext cx="2133600" cy="195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2438400" y="45720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838200"/>
            <a:ext cx="3771900" cy="211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Absorción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 </a:t>
            </a:r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vapor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 mercurio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atraviesa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fácilmente las membranas celulares en un 80%, alcanzando con rapidez el torrente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circulatorio.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 metálico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prácticamente no se absorbe por vía digestiva mientras que otros compuestos mercuriales se absorben por vía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oral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 metálico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absorbe también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por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vía dérmica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Intoxicación aguda y crónica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4191000" cy="2590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Aún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niveles bajos,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Hg metálico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puede causar problemas de salud. La exposición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puede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causar daño antes de que se presenten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síntomas.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Incluso gotas de Hg metálico pueden producir niveles en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 aire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pueden perjudicar la salud: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s-BO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4" descr="Image result for mercurio elemen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990600"/>
            <a:ext cx="4196458" cy="2362200"/>
          </a:xfrm>
          <a:prstGeom prst="rect">
            <a:avLst/>
          </a:prstGeom>
          <a:noFill/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228600" y="3352800"/>
            <a:ext cx="87630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Inhalación breve 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 vapor de Hg -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&gt;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 disnea (respiración difícil o  con mayor frecuencia), tos; fiebre; opresión torácica; sabor metálico; vómitos, diarrea, </a:t>
            </a:r>
            <a:r>
              <a:rPr kumimoji="0" lang="es-E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bronquiolitis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que puede derivar en neumonitis.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En exposición súbita a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altas concentraciones 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de vapores -&gt; Bronquitis, </a:t>
            </a:r>
            <a:r>
              <a:rPr kumimoji="0" lang="es-E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bronquilitis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, neumonitis  intersticial, edema pulmonar agudo e insuficiencia respiratoria severa y muerte. Piel -&gt; Dermatitis severa.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Puede</a:t>
            </a:r>
            <a:r>
              <a:rPr kumimoji="0" lang="es-ES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tener </a:t>
            </a: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efectos sobre la reproducción –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abortos y esterilización 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5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Niños y mujeres gestantes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Mujeres </a:t>
            </a:r>
            <a:r>
              <a:rPr lang="es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embarazadas y sus fetos son especialmente vulnerables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los efectos tóxicos del mercurio metálico porque éste pasa fácilmente de la placenta al feto. </a:t>
            </a:r>
            <a:endParaRPr lang="es-E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 mercurio se puede acumular en concentraciones más altas en el bebé venidero que en la madre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s-E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Los vapores de mercurio son absorbidos fácilmente en la circulación sanguínea de los pulmones y el sistema nervioso central humano, que aún se desarrolla durante los primeros años de vida, también puede dañarse. </a:t>
            </a:r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Los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niños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menores,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 juegan a menudo en el suelo donde mercurio metálico fue derramado, corren riesgos de efectos al sistema nervioso central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6060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6060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066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</a:t>
            </a:r>
            <a:r>
              <a:rPr lang="en-US" sz="32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Qué</a:t>
            </a: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hacer</a:t>
            </a: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</a:t>
            </a: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 </a:t>
            </a:r>
            <a:r>
              <a:rPr lang="en-US" sz="32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rompe</a:t>
            </a: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 descr="Image result for cuidados cuando se rompe un fo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953000" cy="4953000"/>
          </a:xfrm>
          <a:prstGeom prst="rect">
            <a:avLst/>
          </a:prstGeom>
          <a:noFill/>
        </p:spPr>
      </p:pic>
      <p:pic>
        <p:nvPicPr>
          <p:cNvPr id="2053" name="Picture 5" descr="Image result for icono de prohibi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752600" cy="17526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2250282"/>
            <a:ext cx="2362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Evacúa el ambiente al menos 15 minutos.</a:t>
            </a:r>
            <a:r>
              <a:rPr kumimoji="0" lang="es-BO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BO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 inhales el polvo que salió del foco roto</a:t>
            </a:r>
            <a:endParaRPr kumimoji="0" lang="es-BO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No uses una aspiradora para limpiar ya que esto dispersará tóxico por toda la habitación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705600" y="2305883"/>
            <a:ext cx="2133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Usa guantes de goma y barre los residuos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Coloca los residuos en una bolsa plástica y séllala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Guarda los residuos o llévalos</a:t>
            </a:r>
            <a:r>
              <a:rPr kumimoji="0" lang="es-BO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a</a:t>
            </a:r>
            <a:r>
              <a:rPr kumimoji="0" lang="es-BO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un punto de acopio autorizado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5" name="Picture 7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048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BO" sz="36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Problemática – Luz Sin Mercurio</a:t>
            </a:r>
            <a:r>
              <a:rPr lang="es-BO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BO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265237"/>
            <a:ext cx="8229600" cy="4678363"/>
          </a:xfrm>
        </p:spPr>
        <p:txBody>
          <a:bodyPr>
            <a:normAutofit/>
          </a:bodyPr>
          <a:lstStyle/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Baja respuesta empresas y población, falta de cultura de gestión de residuos</a:t>
            </a:r>
          </a:p>
          <a:p>
            <a:endParaRPr lang="es-BO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Falta de exigibilidad y coerción normativa</a:t>
            </a:r>
          </a:p>
          <a:p>
            <a:endParaRPr lang="es-BO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Propuesta de políticas públicas y normas operativas - Ley 755 y Reglamento</a:t>
            </a:r>
          </a:p>
          <a:p>
            <a:endParaRPr lang="es-BO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42489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BO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Problemática – Luz Sin Mercurio</a:t>
            </a:r>
            <a:r>
              <a:rPr lang="es-BO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BO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154363"/>
          </a:xfrm>
        </p:spPr>
        <p:txBody>
          <a:bodyPr>
            <a:normAutofit fontScale="92500" lnSpcReduction="10000"/>
          </a:bodyPr>
          <a:lstStyle/>
          <a:p>
            <a:r>
              <a:rPr lang="es-BO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Gestión de residuos en oficinas públicas y transición a LED (empezar por casa)</a:t>
            </a:r>
          </a:p>
          <a:p>
            <a:endParaRPr lang="es-BO" sz="2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BO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Residuos domiciliarios – Promociones, campañas, fuentes de financiamiento para subvencionar su costo de gestión</a:t>
            </a:r>
          </a:p>
          <a:p>
            <a:endParaRPr lang="es-BO" sz="2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Material educativo y de concientización</a:t>
            </a:r>
          </a:p>
          <a:p>
            <a:endParaRPr lang="es-BO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05735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52600" y="381000"/>
            <a:ext cx="5638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BO" sz="44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Iluminación LED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4419600" cy="45259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s-E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Mayor Eficiencia energética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tiene mercurio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Más tiempo de vida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Mayor control (dimerización, color)</a:t>
            </a:r>
          </a:p>
        </p:txBody>
      </p:sp>
      <p:pic>
        <p:nvPicPr>
          <p:cNvPr id="6" name="Picture 2" descr="Image result for foco led energea"/>
          <p:cNvPicPr>
            <a:picLocks noChangeAspect="1" noChangeArrowheads="1"/>
          </p:cNvPicPr>
          <p:nvPr/>
        </p:nvPicPr>
        <p:blipFill>
          <a:blip r:embed="rId2" cstate="print"/>
          <a:srcRect l="19512" r="19512"/>
          <a:stretch>
            <a:fillRect/>
          </a:stretch>
        </p:blipFill>
        <p:spPr bwMode="auto">
          <a:xfrm>
            <a:off x="1098395" y="152400"/>
            <a:ext cx="882805" cy="14478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5410200" y="3581400"/>
            <a:ext cx="31242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Menos residuos</a:t>
            </a:r>
          </a:p>
        </p:txBody>
      </p:sp>
      <p:sp>
        <p:nvSpPr>
          <p:cNvPr id="8" name="Down Arrow 7"/>
          <p:cNvSpPr/>
          <p:nvPr/>
        </p:nvSpPr>
        <p:spPr>
          <a:xfrm rot="10800000">
            <a:off x="304800" y="18288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0800000">
            <a:off x="304801" y="37338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304800" y="47244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181600" y="1981200"/>
            <a:ext cx="3429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Menores emisiones</a:t>
            </a: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5257800" y="2941637"/>
            <a:ext cx="3962400" cy="48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Menor contaminación</a:t>
            </a: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5257800" y="4389437"/>
            <a:ext cx="3581400" cy="792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kumimoji="0" lang="es-E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ficiencia y calidad</a:t>
            </a:r>
            <a:endParaRPr kumimoji="0" lang="es-E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&quot;No&quot; Symbol 13"/>
          <p:cNvSpPr/>
          <p:nvPr/>
        </p:nvSpPr>
        <p:spPr>
          <a:xfrm>
            <a:off x="228600" y="2971800"/>
            <a:ext cx="533400" cy="533400"/>
          </a:xfrm>
          <a:prstGeom prst="noSmoking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4610100" y="20955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6200000">
            <a:off x="4610100" y="30099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6200000">
            <a:off x="4610100" y="3695701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6200000">
            <a:off x="4610100" y="4381500"/>
            <a:ext cx="457200" cy="6858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705600" cy="7620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Capacitación</a:t>
            </a:r>
            <a:endParaRPr lang="en-US" sz="3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66800" y="3733800"/>
            <a:ext cx="7010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s-E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Educación y Concientización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 descr="DSC00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724400"/>
            <a:ext cx="2743200" cy="1903095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95" y="5079461"/>
            <a:ext cx="2800305" cy="109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C:\Users\Antonio\Desktop\Posts reciclaton\Vit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914400"/>
            <a:ext cx="3657600" cy="2743200"/>
          </a:xfrm>
          <a:prstGeom prst="rect">
            <a:avLst/>
          </a:prstGeom>
          <a:noFill/>
        </p:spPr>
      </p:pic>
      <p:pic>
        <p:nvPicPr>
          <p:cNvPr id="47107" name="Picture 3" descr="C:\Users\Antonio\Desktop\Posts reciclaton\Bago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91440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Propiedades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6781800" cy="4297363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Metal blanco plateado, líquido a  temperatura ambiente.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es-B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ú</a:t>
            </a:r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mero atómico: 80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Peso atómico: 200,61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Punto de fusión: -38,9º C.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Punto de ebullición: 356,9º C.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Tensión superficial: 480,3din/cm3 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Peso especifico: 13,6 g/cm3 (0°C)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2530" name="Picture 2" descr="Image result for mercurio elemen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866899"/>
            <a:ext cx="2476500" cy="247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Mercurio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Propiedades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295401"/>
            <a:ext cx="84582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tasa de vaporización del mercurio elemental aprox. se duplica con cada aumento de temperatura de 10 °C.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Las pequeñas gotas de mercurio derramado pueden alojarse en las grietas, adherirse al tejido de alfombras, se mezclan con el polvo, irse por los drenajes</a:t>
            </a:r>
            <a:endParaRPr lang="en-US" sz="21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BO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810000"/>
            <a:ext cx="54102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 t="2041"/>
          <a:stretch>
            <a:fillRect/>
          </a:stretch>
        </p:blipFill>
        <p:spPr bwMode="auto">
          <a:xfrm>
            <a:off x="1447800" y="3124200"/>
            <a:ext cx="5791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Límites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exposición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al vapor de Hg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143000"/>
            <a:ext cx="8305800" cy="5410200"/>
          </a:xfrm>
        </p:spPr>
        <p:txBody>
          <a:bodyPr>
            <a:noAutofit/>
          </a:bodyPr>
          <a:lstStyle/>
          <a:p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OSHA </a:t>
            </a:r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Administración de la Seguridad y Salud Ocupacional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ACGIH  Conferencia Americana de Higienistas Gubernamentales e </a:t>
            </a:r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Industriales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NIOSH   Instituto Nacional para la Seguridad Ocupacional y Salud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U.E.    </a:t>
            </a:r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Unión Europea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E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s-ES" sz="1050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05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3429000"/>
          <a:ext cx="769619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218961"/>
                <a:gridCol w="979952"/>
                <a:gridCol w="1099457"/>
                <a:gridCol w="1099457"/>
              </a:tblGrid>
              <a:tr h="17762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OSHA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ACGIH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ACGIH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ACGIH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NIOSH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NIOSH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U.E.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62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PEL 8h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TLV 8h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Límite</a:t>
                      </a: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de 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excursión</a:t>
                      </a: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30 min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Limite de excursión instantánea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REL hasta 10 h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IDLH escape en 30 min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Límite de exposición ocupacional</a:t>
                      </a:r>
                      <a:r>
                        <a:rPr lang="es-BO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799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0.1 mg/m3 (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piel</a:t>
                      </a: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0.025</a:t>
                      </a:r>
                    </a:p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Mg/m3 (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piel</a:t>
                      </a:r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0.075 mg/m3</a:t>
                      </a:r>
                    </a:p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(piel)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0.125 mg/m3 (piel)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0.05 mg/m3 (piel)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0.10 mg/m3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BO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0.02 mg/m3</a:t>
                      </a:r>
                      <a:endParaRPr lang="en-U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6477000" cy="8382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Minamata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triste</a:t>
            </a:r>
            <a:r>
              <a:rPr lang="en-US" sz="3200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err="1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lección</a:t>
            </a:r>
            <a:endParaRPr lang="en-US" sz="3200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0" y="1066800"/>
            <a:ext cx="9144000" cy="5715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mercurio ciclo de vida"/>
          <p:cNvPicPr>
            <a:picLocks noChangeAspect="1" noChangeArrowheads="1"/>
          </p:cNvPicPr>
          <p:nvPr/>
        </p:nvPicPr>
        <p:blipFill>
          <a:blip r:embed="rId2" cstate="print"/>
          <a:srcRect t="2162" b="3751"/>
          <a:stretch>
            <a:fillRect/>
          </a:stretch>
        </p:blipFill>
        <p:spPr bwMode="auto">
          <a:xfrm>
            <a:off x="2806129" y="72104"/>
            <a:ext cx="6033071" cy="6404896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6200" y="609600"/>
            <a:ext cx="2819400" cy="2438400"/>
          </a:xfrm>
        </p:spPr>
        <p:txBody>
          <a:bodyPr>
            <a:noAutofit/>
          </a:bodyPr>
          <a:lstStyle/>
          <a:p>
            <a:r>
              <a:rPr lang="es-BO" sz="2400" i="1" dirty="0" smtClean="0">
                <a:solidFill>
                  <a:srgbClr val="0065A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Cada tubo fluorescente o foco ahorrador contiene entre 5 y 30 mg de mercurio</a:t>
            </a:r>
            <a:endParaRPr lang="en-US" sz="2400" i="1" dirty="0">
              <a:solidFill>
                <a:srgbClr val="0065A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3962400"/>
            <a:ext cx="28956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BO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El mercurio es absorbido</a:t>
            </a:r>
            <a:r>
              <a:rPr kumimoji="0" lang="es-BO" sz="2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en vapor o en la cadena alimenticia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1100</Words>
  <Application>Microsoft Office PowerPoint</Application>
  <PresentationFormat>On-screen Show (4:3)</PresentationFormat>
  <Paragraphs>212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Slide 2</vt:lpstr>
      <vt:lpstr>Proyectos de iluminación LED</vt:lpstr>
      <vt:lpstr>Capacitación</vt:lpstr>
      <vt:lpstr>Mercurio: Propiedades </vt:lpstr>
      <vt:lpstr>Mercurio: Propiedades </vt:lpstr>
      <vt:lpstr>Límites de exposición al vapor de Hg</vt:lpstr>
      <vt:lpstr>Minamata, una triste lección</vt:lpstr>
      <vt:lpstr>Slide 9</vt:lpstr>
      <vt:lpstr>Luces fluorescentes - Cómo funcionan</vt:lpstr>
      <vt:lpstr>¿Qué contienen?</vt:lpstr>
      <vt:lpstr>Lámparas SAP Cómo funcionan</vt:lpstr>
      <vt:lpstr>Lámparas de descarga Mercurio y Haluro</vt:lpstr>
      <vt:lpstr>¿Qué contienen?</vt:lpstr>
      <vt:lpstr>Gestión adecuada</vt:lpstr>
      <vt:lpstr>Gestión adecuada  Focos Fluorescentes</vt:lpstr>
      <vt:lpstr>Slide 17</vt:lpstr>
      <vt:lpstr>Slide 18</vt:lpstr>
      <vt:lpstr>Slide 19</vt:lpstr>
      <vt:lpstr>Gestión adecuada </vt:lpstr>
      <vt:lpstr>Slide 21</vt:lpstr>
      <vt:lpstr>Slide 22</vt:lpstr>
      <vt:lpstr>Contenedores apropiados</vt:lpstr>
      <vt:lpstr>Marco Regulatorio</vt:lpstr>
      <vt:lpstr>Marco Regulatorio</vt:lpstr>
      <vt:lpstr>Campaña: Luz Sin Mercurio</vt:lpstr>
      <vt:lpstr>Campaña Industrias</vt:lpstr>
      <vt:lpstr>Slide 28</vt:lpstr>
      <vt:lpstr>Slide 29</vt:lpstr>
      <vt:lpstr>Absorción</vt:lpstr>
      <vt:lpstr>Intoxicación aguda y crónica</vt:lpstr>
      <vt:lpstr>Niños y mujeres gestantes</vt:lpstr>
      <vt:lpstr>¿Qué hacer si se rompe?</vt:lpstr>
      <vt:lpstr>Problemática – Luz Sin Mercurio </vt:lpstr>
      <vt:lpstr>Problemática – Luz Sin Mercurio </vt:lpstr>
      <vt:lpstr>Slide 36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Antonio</dc:creator>
  <cp:lastModifiedBy>Antonio</cp:lastModifiedBy>
  <cp:revision>68</cp:revision>
  <dcterms:created xsi:type="dcterms:W3CDTF">2019-03-25T12:40:16Z</dcterms:created>
  <dcterms:modified xsi:type="dcterms:W3CDTF">2019-03-26T22:04:52Z</dcterms:modified>
</cp:coreProperties>
</file>